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n, Anna" initials="DA" lastIdx="4" clrIdx="0"/>
  <p:cmAuthor id="2" name="Perez, Kendal" initials="P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923453" y="1674892"/>
            <a:ext cx="4867749" cy="3316212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369718" y="167489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9"/>
          </p:nvPr>
        </p:nvSpPr>
        <p:spPr>
          <a:xfrm>
            <a:off x="6247108" y="1869766"/>
            <a:ext cx="4478810" cy="312133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923453" y="1674892"/>
            <a:ext cx="4867749" cy="3316212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369718" y="2158635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ext Placeholder 2"/>
          <p:cNvSpPr>
            <a:spLocks noGrp="1"/>
          </p:cNvSpPr>
          <p:nvPr>
            <p:ph type="body" idx="18"/>
          </p:nvPr>
        </p:nvSpPr>
        <p:spPr>
          <a:xfrm>
            <a:off x="6247108" y="1529503"/>
            <a:ext cx="447881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9"/>
          </p:nvPr>
        </p:nvSpPr>
        <p:spPr>
          <a:xfrm>
            <a:off x="6247108" y="2353509"/>
            <a:ext cx="4478810" cy="26680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61752" y="2299225"/>
            <a:ext cx="6645309" cy="112977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561752" y="3673216"/>
            <a:ext cx="6531601" cy="774961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86049" y="346152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2730" y="1752688"/>
            <a:ext cx="8906540" cy="112977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1642730" y="3071021"/>
            <a:ext cx="8906540" cy="1129775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1">
                <a:solidFill>
                  <a:schemeClr val="accent3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1">
                <a:solidFill>
                  <a:schemeClr val="accent3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5519131"/>
            <a:ext cx="3168676" cy="10076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48186" y="153516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6639" y="839207"/>
            <a:ext cx="299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4"/>
            <a:ext cx="12191047" cy="435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" y="1"/>
            <a:ext cx="7179719" cy="240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12" y="4359952"/>
            <a:ext cx="5013238" cy="25181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176859" y="2382520"/>
            <a:ext cx="5015146" cy="197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4924" y="2456123"/>
            <a:ext cx="6513541" cy="112977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94923" y="3585898"/>
            <a:ext cx="6513544" cy="77496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-1906" y="-1"/>
            <a:ext cx="7178764" cy="2405032"/>
          </a:xfrm>
          <a:noFill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176858" y="4359950"/>
            <a:ext cx="5013236" cy="2518127"/>
          </a:xfrm>
          <a:noFill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3" y="2942233"/>
            <a:ext cx="2771775" cy="881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7176" name="Group 3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grpSp>
            <p:nvGrpSpPr>
              <p:cNvPr id="7187" name="Group 5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7189" name="Line 6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0" name="Line 7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1" name="Line 8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2" name="Line 9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3" name="Line 10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4" name="Line 11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5" name="Line 12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6" name="Line 13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7" name="Line 14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8" name="Line 15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99" name="Line 16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0" name="Line 17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1" name="Line 18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2" name="Line 19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3" name="Line 20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4" name="Line 21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5" name="Line 22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6" name="Line 23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7" name="Line 24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8" name="Line 25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09" name="Line 26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0" name="Line 27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1" name="Line 28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2" name="Line 29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3" name="Line 30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4" name="Line 31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5" name="Line 32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6" name="Line 33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7" name="Line 34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8" name="Line 35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19" name="Line 36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0" name="Line 37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1" name="Line 38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2" name="Line 39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3" name="Line 40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4" name="Line 41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5" name="Line 42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6" name="Line 43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7" name="Line 44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8" name="Line 45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29" name="Line 46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0" name="Line 47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1" name="Line 48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2" name="Line 49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3" name="Line 50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4" name="Line 51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5" name="Line 52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6" name="Line 53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7" name="Line 54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8" name="Line 55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239" name="Line 56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188" name="Line 57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177" name="Group 58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7182" name="Line 59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3" name="Line 60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4" name="Line 61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" name="Arc 62"/>
              <p:cNvSpPr>
                <a:spLocks noChangeArrowheads="1"/>
              </p:cNvSpPr>
              <p:nvPr/>
            </p:nvSpPr>
            <p:spPr bwMode="auto">
              <a:xfrm rot="16200000" flipH="1">
                <a:off x="424" y="860"/>
                <a:ext cx="156" cy="157"/>
              </a:xfrm>
              <a:custGeom>
                <a:avLst/>
                <a:gdLst>
                  <a:gd name="T0" fmla="*/ 21114 w 43195"/>
                  <a:gd name="T1" fmla="*/ 5 h 43200"/>
                  <a:gd name="T2" fmla="*/ 21595 w 43195"/>
                  <a:gd name="T3" fmla="*/ -1 h 43200"/>
                  <a:gd name="T4" fmla="*/ 43195 w 43195"/>
                  <a:gd name="T5" fmla="*/ 21600 h 43200"/>
                  <a:gd name="T6" fmla="*/ 21595 w 43195"/>
                  <a:gd name="T7" fmla="*/ 43200 h 43200"/>
                  <a:gd name="T8" fmla="*/ -1 w 43195"/>
                  <a:gd name="T9" fmla="*/ 22056 h 43200"/>
                  <a:gd name="T10" fmla="*/ 21114 w 43195"/>
                  <a:gd name="T11" fmla="*/ 5 h 43200"/>
                  <a:gd name="T12" fmla="*/ 21595 w 43195"/>
                  <a:gd name="T13" fmla="*/ -1 h 43200"/>
                  <a:gd name="T14" fmla="*/ 43195 w 43195"/>
                  <a:gd name="T15" fmla="*/ 21600 h 43200"/>
                  <a:gd name="T16" fmla="*/ 21595 w 43195"/>
                  <a:gd name="T17" fmla="*/ 43200 h 43200"/>
                  <a:gd name="T18" fmla="*/ -1 w 43195"/>
                  <a:gd name="T19" fmla="*/ 22056 h 43200"/>
                  <a:gd name="T20" fmla="*/ 21595 w 43195"/>
                  <a:gd name="T21" fmla="*/ 21600 h 43200"/>
                  <a:gd name="T22" fmla="*/ 21114 w 43195"/>
                  <a:gd name="T23" fmla="*/ 5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195" h="43200" fill="none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-1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-1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7178" name="Group 63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7179" name="Line 64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0" name="Line 65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" name="Arc 66"/>
              <p:cNvSpPr>
                <a:spLocks noChangeArrowheads="1"/>
              </p:cNvSpPr>
              <p:nvPr/>
            </p:nvSpPr>
            <p:spPr bwMode="auto">
              <a:xfrm rot="5400000">
                <a:off x="5096" y="3348"/>
                <a:ext cx="156" cy="157"/>
              </a:xfrm>
              <a:custGeom>
                <a:avLst/>
                <a:gdLst>
                  <a:gd name="T0" fmla="*/ 21114 w 43195"/>
                  <a:gd name="T1" fmla="*/ 5 h 43200"/>
                  <a:gd name="T2" fmla="*/ 21595 w 43195"/>
                  <a:gd name="T3" fmla="*/ -1 h 43200"/>
                  <a:gd name="T4" fmla="*/ 43195 w 43195"/>
                  <a:gd name="T5" fmla="*/ 21600 h 43200"/>
                  <a:gd name="T6" fmla="*/ 21595 w 43195"/>
                  <a:gd name="T7" fmla="*/ 43200 h 43200"/>
                  <a:gd name="T8" fmla="*/ -1 w 43195"/>
                  <a:gd name="T9" fmla="*/ 22056 h 43200"/>
                  <a:gd name="T10" fmla="*/ 21114 w 43195"/>
                  <a:gd name="T11" fmla="*/ 5 h 43200"/>
                  <a:gd name="T12" fmla="*/ 21595 w 43195"/>
                  <a:gd name="T13" fmla="*/ -1 h 43200"/>
                  <a:gd name="T14" fmla="*/ 43195 w 43195"/>
                  <a:gd name="T15" fmla="*/ 21600 h 43200"/>
                  <a:gd name="T16" fmla="*/ 21595 w 43195"/>
                  <a:gd name="T17" fmla="*/ 43200 h 43200"/>
                  <a:gd name="T18" fmla="*/ -1 w 43195"/>
                  <a:gd name="T19" fmla="*/ 22056 h 43200"/>
                  <a:gd name="T20" fmla="*/ 21595 w 43195"/>
                  <a:gd name="T21" fmla="*/ 21600 h 43200"/>
                  <a:gd name="T22" fmla="*/ 21114 w 43195"/>
                  <a:gd name="T23" fmla="*/ 5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195" h="43200" fill="none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-1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-1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928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33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5B2F13-A782-4556-8738-07B11C3309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816640" y="1913549"/>
            <a:ext cx="10549783" cy="384812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825576" y="1777208"/>
            <a:ext cx="1051560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816640" y="2353564"/>
            <a:ext cx="10549783" cy="3408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20739" y="1940153"/>
            <a:ext cx="4483648" cy="3713542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948186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Content Placeholder 3"/>
          <p:cNvSpPr>
            <a:spLocks noGrp="1"/>
          </p:cNvSpPr>
          <p:nvPr>
            <p:ph sz="half" idx="15"/>
          </p:nvPr>
        </p:nvSpPr>
        <p:spPr>
          <a:xfrm>
            <a:off x="6230939" y="1949717"/>
            <a:ext cx="4483648" cy="3703978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367911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20739" y="2353564"/>
            <a:ext cx="4483648" cy="3713542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948186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Content Placeholder 3"/>
          <p:cNvSpPr>
            <a:spLocks noGrp="1"/>
          </p:cNvSpPr>
          <p:nvPr>
            <p:ph sz="half" idx="15"/>
          </p:nvPr>
        </p:nvSpPr>
        <p:spPr>
          <a:xfrm>
            <a:off x="6230939" y="2363128"/>
            <a:ext cx="4483648" cy="3703978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3"/>
          </p:nvPr>
        </p:nvSpPr>
        <p:spPr>
          <a:xfrm>
            <a:off x="825577" y="1529558"/>
            <a:ext cx="447881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367911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 Placeholder 2"/>
          <p:cNvSpPr>
            <a:spLocks noGrp="1"/>
          </p:cNvSpPr>
          <p:nvPr>
            <p:ph type="body" idx="17"/>
          </p:nvPr>
        </p:nvSpPr>
        <p:spPr>
          <a:xfrm>
            <a:off x="6245302" y="1529558"/>
            <a:ext cx="447881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948186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4546126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8157551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825577" y="1923612"/>
            <a:ext cx="3222548" cy="36681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4423517" y="1913548"/>
            <a:ext cx="3222548" cy="36681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8034942" y="1913548"/>
            <a:ext cx="3222548" cy="36681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948186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ext Placeholder 2"/>
          <p:cNvSpPr>
            <a:spLocks noGrp="1"/>
          </p:cNvSpPr>
          <p:nvPr>
            <p:ph type="body" idx="11"/>
          </p:nvPr>
        </p:nvSpPr>
        <p:spPr>
          <a:xfrm>
            <a:off x="825576" y="1529558"/>
            <a:ext cx="3222549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4546126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Text Placeholder 2"/>
          <p:cNvSpPr>
            <a:spLocks noGrp="1"/>
          </p:cNvSpPr>
          <p:nvPr>
            <p:ph type="body" idx="13"/>
          </p:nvPr>
        </p:nvSpPr>
        <p:spPr>
          <a:xfrm>
            <a:off x="4423516" y="1529558"/>
            <a:ext cx="3222549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157551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 Placeholder 2"/>
          <p:cNvSpPr>
            <a:spLocks noGrp="1"/>
          </p:cNvSpPr>
          <p:nvPr>
            <p:ph type="body" idx="15"/>
          </p:nvPr>
        </p:nvSpPr>
        <p:spPr>
          <a:xfrm>
            <a:off x="8034941" y="1529558"/>
            <a:ext cx="3222549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825577" y="2363628"/>
            <a:ext cx="3222548" cy="32180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4423517" y="2353564"/>
            <a:ext cx="3222548" cy="32180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8034942" y="2353564"/>
            <a:ext cx="3222548" cy="32180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an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924560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 Placeholder 2"/>
          <p:cNvSpPr>
            <a:spLocks noGrp="1"/>
          </p:cNvSpPr>
          <p:nvPr>
            <p:ph type="body" idx="30"/>
          </p:nvPr>
        </p:nvSpPr>
        <p:spPr>
          <a:xfrm>
            <a:off x="825576" y="3809520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31" hasCustomPrompt="1"/>
          </p:nvPr>
        </p:nvSpPr>
        <p:spPr>
          <a:xfrm>
            <a:off x="3616363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33"/>
          </p:nvPr>
        </p:nvSpPr>
        <p:spPr>
          <a:xfrm>
            <a:off x="3517379" y="3809520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12"/>
          <p:cNvSpPr>
            <a:spLocks noGrp="1"/>
          </p:cNvSpPr>
          <p:nvPr>
            <p:ph type="pic" sz="quarter" idx="35" hasCustomPrompt="1"/>
          </p:nvPr>
        </p:nvSpPr>
        <p:spPr>
          <a:xfrm>
            <a:off x="6263634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37"/>
          </p:nvPr>
        </p:nvSpPr>
        <p:spPr>
          <a:xfrm>
            <a:off x="6164650" y="3809520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12"/>
          <p:cNvSpPr>
            <a:spLocks noGrp="1"/>
          </p:cNvSpPr>
          <p:nvPr>
            <p:ph type="pic" sz="quarter" idx="39" hasCustomPrompt="1"/>
          </p:nvPr>
        </p:nvSpPr>
        <p:spPr>
          <a:xfrm>
            <a:off x="8969383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41"/>
          </p:nvPr>
        </p:nvSpPr>
        <p:spPr>
          <a:xfrm>
            <a:off x="8870399" y="3799162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38" name="Text Placeholder 2"/>
          <p:cNvSpPr>
            <a:spLocks noGrp="1"/>
          </p:cNvSpPr>
          <p:nvPr>
            <p:ph type="body" idx="47"/>
          </p:nvPr>
        </p:nvSpPr>
        <p:spPr>
          <a:xfrm>
            <a:off x="825577" y="4438642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48"/>
          </p:nvPr>
        </p:nvSpPr>
        <p:spPr>
          <a:xfrm>
            <a:off x="3517379" y="4438642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idx="49"/>
          </p:nvPr>
        </p:nvSpPr>
        <p:spPr>
          <a:xfrm>
            <a:off x="6164650" y="4438641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idx="50"/>
          </p:nvPr>
        </p:nvSpPr>
        <p:spPr>
          <a:xfrm>
            <a:off x="8870399" y="4438640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40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6795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680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SQ9G4UqPE" TargetMode="External"/><Relationship Id="rId2" Type="http://schemas.openxmlformats.org/officeDocument/2006/relationships/hyperlink" Target="https://www.youtube.com/watch?v=dDO9ukpK2H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3EBB-FD47-4B16-A1FC-3590EB2F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JSS car building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A47E4-96B2-4F1B-98D6-4C68F486132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Jeremy Anderson, Resurrection Christian Middle School</a:t>
            </a:r>
          </a:p>
        </p:txBody>
      </p:sp>
    </p:spTree>
    <p:extLst>
      <p:ext uri="{BB962C8B-B14F-4D97-AF65-F5344CB8AC3E}">
        <p14:creationId xmlns:p14="http://schemas.microsoft.com/office/powerpoint/2010/main" val="389907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7F95-4189-4EB0-A5F3-4C429D8A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30" y="2484208"/>
            <a:ext cx="8906540" cy="1129775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910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EB0F-A069-41D4-8C33-7D34B103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Building competitive JSS cars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F94E7-6C89-4CC9-83B6-182A432C1388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altLang="zh-CN" dirty="0"/>
              <a:t>Outline of presentation:</a:t>
            </a:r>
          </a:p>
          <a:p>
            <a:pPr lvl="1"/>
            <a:r>
              <a:rPr lang="en-US" altLang="zh-CN" dirty="0"/>
              <a:t>Student objectives and buy-in</a:t>
            </a:r>
          </a:p>
          <a:p>
            <a:pPr lvl="1"/>
            <a:r>
              <a:rPr lang="en-US" altLang="zh-CN" dirty="0"/>
              <a:t>Needed / helpful tools</a:t>
            </a:r>
          </a:p>
          <a:p>
            <a:pPr lvl="1"/>
            <a:r>
              <a:rPr lang="en-US" altLang="zh-CN" dirty="0"/>
              <a:t>Building a basic car</a:t>
            </a:r>
          </a:p>
          <a:p>
            <a:pPr lvl="1"/>
            <a:r>
              <a:rPr lang="en-US" altLang="zh-CN" dirty="0"/>
              <a:t>Tear down and rebuild </a:t>
            </a:r>
          </a:p>
          <a:p>
            <a:pPr lvl="1"/>
            <a:r>
              <a:rPr lang="en-US" altLang="zh-CN" dirty="0"/>
              <a:t>Time trials and head-to-head refinement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7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2565-F6AD-4214-B81C-9C433F53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student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03BA-7BBB-4EFF-B591-B6EB962E534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Working closely as a team, students will build communication and teamwork skills to complete tasks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Students will learn and implement engineering design and scientific method principles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Students will learn to use appropriate tools in a safe and productive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Students will successfully build and race a Junior Solar Sprint car or a Lithium-Ion Car as a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B02F06-4264-4F4D-A319-CB9D022D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Buy in - spark excitement and creativity</a:t>
            </a:r>
            <a:endParaRPr lang="en-US" dirty="0"/>
          </a:p>
        </p:txBody>
      </p:sp>
      <p:pic>
        <p:nvPicPr>
          <p:cNvPr id="7" name="Content Placeholder 3" descr="9">
            <a:extLst>
              <a:ext uri="{FF2B5EF4-FFF2-40B4-BE49-F238E27FC236}">
                <a16:creationId xmlns:a16="http://schemas.microsoft.com/office/drawing/2014/main" id="{DC8DBEB8-CA9D-458B-80F9-FC68F722E94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rcRect/>
          <a:stretch>
            <a:fillRect/>
          </a:stretch>
        </p:blipFill>
        <p:spPr>
          <a:xfrm>
            <a:off x="6356131" y="2203703"/>
            <a:ext cx="3860582" cy="2891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3" descr="1">
            <a:extLst>
              <a:ext uri="{FF2B5EF4-FFF2-40B4-BE49-F238E27FC236}">
                <a16:creationId xmlns:a16="http://schemas.microsoft.com/office/drawing/2014/main" id="{82783D2B-2556-45FE-9C67-E3E0B159D4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49707" y="2203703"/>
            <a:ext cx="4315987" cy="2891711"/>
          </a:xfrm>
        </p:spPr>
      </p:pic>
    </p:spTree>
    <p:extLst>
      <p:ext uri="{BB962C8B-B14F-4D97-AF65-F5344CB8AC3E}">
        <p14:creationId xmlns:p14="http://schemas.microsoft.com/office/powerpoint/2010/main" val="228134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284A-6CDF-4A27-9781-A3100447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 in - spark excitement and creativity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CA989-6A3B-4D9F-BBF5-27523A221CDD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Youtube</a:t>
            </a:r>
            <a:r>
              <a:rPr lang="en-US" dirty="0"/>
              <a:t> of JSS Races:</a:t>
            </a:r>
          </a:p>
          <a:p>
            <a:pPr marL="916305" lvl="1"/>
            <a:r>
              <a:rPr lang="en-US" dirty="0">
                <a:hlinkClick r:id="rId2"/>
              </a:rPr>
              <a:t>https://www.youtube.com/watch?v=dDO9ukpK2HM</a:t>
            </a:r>
            <a:endParaRPr lang="en-US" dirty="0"/>
          </a:p>
          <a:p>
            <a:pPr marL="916305" lvl="1"/>
            <a:r>
              <a:rPr lang="en-US" dirty="0">
                <a:hlinkClick r:id="rId3"/>
              </a:rPr>
              <a:t>https://www.youtube.com/watch?v=wxSQ9G4UqPE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 cars from previous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Science application: World Solar Car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Learning to use new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F146-26D0-4ADF-ADE2-0B2E2442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Needed/helpful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E2BD-1106-4A35-9CA8-BFC5E5F7B936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Rulers / pencils / graph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Cold-melt hot glue guns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Permanent glue (like Gorilla Glue)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Soldering iron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Pliers of various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Sandpaper /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Scroll saw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Mini Dremel (diamond cutting disk)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err="1"/>
              <a:t>Exacto</a:t>
            </a:r>
            <a:r>
              <a:rPr lang="en-US" altLang="zh-CN" dirty="0"/>
              <a:t> knife / saw (maybe..)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37458-6CF6-42D6-9775-C696CA2A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54" y="404495"/>
            <a:ext cx="3048000" cy="2714625"/>
          </a:xfrm>
          <a:prstGeom prst="rect">
            <a:avLst/>
          </a:prstGeom>
        </p:spPr>
      </p:pic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4724F6E2-6214-447E-A5CC-D221776B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754" y="3520440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40FD-2BD6-4426-A5D1-80039B33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Build/race a basic car (1.5 hour)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E3C73-97CF-46A8-91D9-C3134CEBFA5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16640" y="1913549"/>
            <a:ext cx="4208145" cy="38481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Instructions are provided with JSS kits or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Hints: </a:t>
            </a:r>
          </a:p>
          <a:p>
            <a:pPr marL="916305" lvl="1"/>
            <a:r>
              <a:rPr lang="en-US" dirty="0"/>
              <a:t>Rulers / pencils</a:t>
            </a:r>
          </a:p>
          <a:p>
            <a:pPr marL="916305" lvl="1"/>
            <a:r>
              <a:rPr lang="en-US" dirty="0"/>
              <a:t>Tack with hot glue</a:t>
            </a:r>
          </a:p>
          <a:p>
            <a:pPr marL="916305" lvl="1"/>
            <a:r>
              <a:rPr lang="en-US" dirty="0"/>
              <a:t>Teamwork!</a:t>
            </a:r>
          </a:p>
          <a:p>
            <a:pPr marL="916305" lvl="1"/>
            <a:r>
              <a:rPr lang="en-US" dirty="0"/>
              <a:t>Drill bit for gears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2F529-E43D-4608-BC82-4E985B92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80" y="1437567"/>
            <a:ext cx="6282720" cy="432411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69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BFE4-F264-4BA4-824F-046CFB04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Tear down basic car - rebuild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6AACB-7BE2-440D-B676-461ABE57529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16641" y="1913549"/>
            <a:ext cx="5675600" cy="38481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Goals: cut weight / reduce friction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creative</a:t>
            </a:r>
          </a:p>
          <a:p>
            <a:pPr marL="916305" lvl="1"/>
            <a:r>
              <a:rPr lang="en-US" dirty="0"/>
              <a:t>Wheels / drives</a:t>
            </a:r>
          </a:p>
          <a:p>
            <a:pPr marL="916305" lvl="1"/>
            <a:r>
              <a:rPr lang="en-US" dirty="0"/>
              <a:t>Solar panel mounting</a:t>
            </a:r>
          </a:p>
          <a:p>
            <a:pPr marL="916305" lvl="1"/>
            <a:r>
              <a:rPr lang="en-US" dirty="0"/>
              <a:t>Materials: plexiglass, 3D printed, </a:t>
            </a:r>
            <a:r>
              <a:rPr lang="en-US" dirty="0" err="1"/>
              <a:t>CarbonFiber</a:t>
            </a:r>
            <a:r>
              <a:rPr lang="en-US" dirty="0"/>
              <a:t>, PVC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Hints: </a:t>
            </a:r>
          </a:p>
          <a:p>
            <a:pPr marL="916305" lvl="1"/>
            <a:r>
              <a:rPr lang="en-US" dirty="0"/>
              <a:t>Graph paper templates</a:t>
            </a:r>
          </a:p>
          <a:p>
            <a:pPr marL="916305" lvl="1"/>
            <a:r>
              <a:rPr lang="en-US" dirty="0"/>
              <a:t>Tack with hot glue</a:t>
            </a:r>
          </a:p>
          <a:p>
            <a:pPr marL="916305" lvl="1"/>
            <a:r>
              <a:rPr lang="en-US" dirty="0"/>
              <a:t>Gear ratio 3:5</a:t>
            </a:r>
          </a:p>
          <a:p>
            <a:endParaRPr lang="en-US" dirty="0"/>
          </a:p>
        </p:txBody>
      </p:sp>
      <p:pic>
        <p:nvPicPr>
          <p:cNvPr id="4" name="Content Placeholder 3" descr="2">
            <a:extLst>
              <a:ext uri="{FF2B5EF4-FFF2-40B4-BE49-F238E27FC236}">
                <a16:creationId xmlns:a16="http://schemas.microsoft.com/office/drawing/2014/main" id="{BA77469D-882E-4B97-865B-76A97878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2200" y="1990725"/>
            <a:ext cx="5080000" cy="34016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3489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9E48-0BA4-4C94-93AA-A32A97E1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trials and head-to-head refinement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41D14-3183-40C0-8FEA-320D0FC79BE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16641" y="1913549"/>
            <a:ext cx="5279360" cy="38481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Trials to drive improvement</a:t>
            </a:r>
          </a:p>
          <a:p>
            <a:pPr marL="916305" lvl="1"/>
            <a:r>
              <a:rPr lang="en-US" dirty="0"/>
              <a:t>Change ratios</a:t>
            </a:r>
          </a:p>
          <a:p>
            <a:pPr marL="916305" lvl="1"/>
            <a:r>
              <a:rPr lang="en-US" dirty="0"/>
              <a:t>Realign wheels/axles</a:t>
            </a:r>
          </a:p>
          <a:p>
            <a:pPr marL="916305" lvl="1"/>
            <a:r>
              <a:rPr lang="en-US" dirty="0"/>
              <a:t>Change guide clip placement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Hints: </a:t>
            </a:r>
          </a:p>
          <a:p>
            <a:pPr marL="916305" lvl="1"/>
            <a:r>
              <a:rPr lang="en-US" dirty="0"/>
              <a:t>Slipping gears/wheels</a:t>
            </a:r>
          </a:p>
          <a:p>
            <a:pPr marL="916305" lvl="1"/>
            <a:r>
              <a:rPr lang="en-US" dirty="0"/>
              <a:t>Alligator clips broken</a:t>
            </a:r>
          </a:p>
          <a:p>
            <a:pPr marL="916305" lvl="1"/>
            <a:r>
              <a:rPr lang="en-US" dirty="0"/>
              <a:t>Axles not aligned</a:t>
            </a:r>
          </a:p>
          <a:p>
            <a:pPr marL="916305" lvl="1"/>
            <a:r>
              <a:rPr lang="en-US" dirty="0"/>
              <a:t>Solidify one thing at a time </a:t>
            </a:r>
            <a:br>
              <a:rPr lang="en-US" dirty="0"/>
            </a:br>
            <a:r>
              <a:rPr lang="en-US" dirty="0"/>
              <a:t>(Gorilla Glue, cutting weight/axles, etc.)</a:t>
            </a:r>
          </a:p>
          <a:p>
            <a:endParaRPr lang="en-US" dirty="0"/>
          </a:p>
        </p:txBody>
      </p:sp>
      <p:pic>
        <p:nvPicPr>
          <p:cNvPr id="4" name="Content Placeholder 3" descr="11">
            <a:extLst>
              <a:ext uri="{FF2B5EF4-FFF2-40B4-BE49-F238E27FC236}">
                <a16:creationId xmlns:a16="http://schemas.microsoft.com/office/drawing/2014/main" id="{760163A0-0786-466B-BAF1-9B55D9A91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2098040"/>
            <a:ext cx="5080000" cy="30365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664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PA Colors">
      <a:dk1>
        <a:srgbClr val="0D0D0D"/>
      </a:dk1>
      <a:lt1>
        <a:srgbClr val="FFFFFF"/>
      </a:lt1>
      <a:dk2>
        <a:srgbClr val="808080"/>
      </a:dk2>
      <a:lt2>
        <a:srgbClr val="E5E5E5"/>
      </a:lt2>
      <a:accent1>
        <a:srgbClr val="008AD8"/>
      </a:accent1>
      <a:accent2>
        <a:srgbClr val="48A23F"/>
      </a:accent2>
      <a:accent3>
        <a:srgbClr val="005776"/>
      </a:accent3>
      <a:accent4>
        <a:srgbClr val="7965B2"/>
      </a:accent4>
      <a:accent5>
        <a:srgbClr val="D14124"/>
      </a:accent5>
      <a:accent6>
        <a:srgbClr val="FFC658"/>
      </a:accent6>
      <a:hlink>
        <a:srgbClr val="008AD8"/>
      </a:hlink>
      <a:folHlink>
        <a:srgbClr val="62B5E5"/>
      </a:folHlink>
    </a:clrScheme>
    <a:fontScheme name="Inn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04B164667CE49A7AB74EB22CE4D09" ma:contentTypeVersion="6" ma:contentTypeDescription="Create a new document." ma:contentTypeScope="" ma:versionID="70468f3412ff8c14b3853faa4d42875d">
  <xsd:schema xmlns:xsd="http://www.w3.org/2001/XMLSchema" xmlns:xs="http://www.w3.org/2001/XMLSchema" xmlns:p="http://schemas.microsoft.com/office/2006/metadata/properties" xmlns:ns2="8acc08b3-ec36-4741-af7d-446180e1e1a5" xmlns:ns3="8d680f82-3837-4e25-9c3c-93f93ce7d97f" targetNamespace="http://schemas.microsoft.com/office/2006/metadata/properties" ma:root="true" ma:fieldsID="91d3edeedaa40dd1a4a1c32bf87c46eb" ns2:_="" ns3:_="">
    <xsd:import namespace="8acc08b3-ec36-4741-af7d-446180e1e1a5"/>
    <xsd:import namespace="8d680f82-3837-4e25-9c3c-93f93ce7d97f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08b3-ec36-4741-af7d-446180e1e1a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80f82-3837-4e25-9c3c-93f93ce7d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d680f82-3837-4e25-9c3c-93f93ce7d97f">
      <UserInfo>
        <DisplayName/>
        <AccountId xsi:nil="true"/>
        <AccountType/>
      </UserInfo>
    </SharedWithUsers>
    <MediaLengthInSeconds xmlns="8acc08b3-ec36-4741-af7d-446180e1e1a5" xsi:nil="true"/>
  </documentManagement>
</p:properties>
</file>

<file path=customXml/itemProps1.xml><?xml version="1.0" encoding="utf-8"?>
<ds:datastoreItem xmlns:ds="http://schemas.openxmlformats.org/officeDocument/2006/customXml" ds:itemID="{94C8E2BE-DA5D-41A0-A402-9A4E42B689B5}"/>
</file>

<file path=customXml/itemProps2.xml><?xml version="1.0" encoding="utf-8"?>
<ds:datastoreItem xmlns:ds="http://schemas.openxmlformats.org/officeDocument/2006/customXml" ds:itemID="{4DDB8122-2099-4268-BBDC-DE6524B12F8F}"/>
</file>

<file path=customXml/itemProps3.xml><?xml version="1.0" encoding="utf-8"?>
<ds:datastoreItem xmlns:ds="http://schemas.openxmlformats.org/officeDocument/2006/customXml" ds:itemID="{B65D3C33-695A-4BC6-B180-02EACFD1E8F6}"/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342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Office Theme</vt:lpstr>
      <vt:lpstr>JSS car building tips</vt:lpstr>
      <vt:lpstr>Building competitive JSS cars</vt:lpstr>
      <vt:lpstr>Possible student objectives</vt:lpstr>
      <vt:lpstr>Buy in - spark excitement and creativity</vt:lpstr>
      <vt:lpstr>Buy in - spark excitement and creativity</vt:lpstr>
      <vt:lpstr>Needed/helpful tools</vt:lpstr>
      <vt:lpstr>Build/race a basic car (1.5 hour)</vt:lpstr>
      <vt:lpstr>Tear down basic car - rebuild</vt:lpstr>
      <vt:lpstr>Time trials and head-to-head refinement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Mueller</dc:creator>
  <cp:lastModifiedBy>Perez, Kendal</cp:lastModifiedBy>
  <cp:revision>111</cp:revision>
  <dcterms:created xsi:type="dcterms:W3CDTF">2018-03-30T18:59:00Z</dcterms:created>
  <dcterms:modified xsi:type="dcterms:W3CDTF">2022-01-31T18:20:11Z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0x01010094404B164667CE49A7AB74EB22CE4D09</vt:lpwstr>
  </property>
  <property fmtid="{D5CDD505-2E9C-101B-9397-08002B2CF9AE}" pid="3" name="KSOProductBuildVer">
    <vt:lpwstr>1033-11.2.0.9984</vt:lpwstr>
  </property>
  <property fmtid="{D5CDD505-2E9C-101B-9397-08002B2CF9AE}" pid="4" name="Order">
    <vt:r8>12700</vt:r8>
  </property>
  <property fmtid="{D5CDD505-2E9C-101B-9397-08002B2CF9AE}" pid="5" name="xd_Signature">
    <vt:bool>false</vt:bool>
  </property>
  <property fmtid="{D5CDD505-2E9C-101B-9397-08002B2CF9AE}" pid="6" name="GUID">
    <vt:lpwstr>f8cea6a0-eba6-4f2e-8380-f1bdc4ae87ca</vt:lpwstr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</Properties>
</file>